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52" y="188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12/11/2012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hyperlink" Target="mailto:Jaime.llado@dalecarnegie.es" TargetMode="External"/><Relationship Id="rId4" Type="http://schemas.openxmlformats.org/officeDocument/2006/relationships/image" Target="../media/image3.jp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0" y="9201472"/>
            <a:ext cx="6885384" cy="704528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5157192" y="8811235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000" dirty="0" smtClean="0"/>
              <a:t>Taller :</a:t>
            </a:r>
            <a:endParaRPr lang="es-ES" sz="1000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16024" y="49734"/>
            <a:ext cx="3645024" cy="51077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ES" sz="1600" b="1" dirty="0" smtClean="0"/>
              <a:t>Yo, </a:t>
            </a:r>
            <a:r>
              <a:rPr lang="es-ES" sz="2400" b="1" dirty="0" smtClean="0"/>
              <a:t>tu cliente </a:t>
            </a:r>
            <a:r>
              <a:rPr lang="es-ES" sz="1600" b="1" dirty="0" smtClean="0"/>
              <a:t>deseo decirte </a:t>
            </a:r>
            <a:r>
              <a:rPr lang="es-ES" sz="2400" b="1" dirty="0" smtClean="0"/>
              <a:t>…</a:t>
            </a:r>
            <a:endParaRPr lang="es-ES" sz="1600" dirty="0" smtClean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96951" y="7907149"/>
            <a:ext cx="1111087" cy="1048557"/>
          </a:xfrm>
          <a:prstGeom prst="ellipse">
            <a:avLst/>
          </a:prstGeom>
          <a:noFill/>
        </p:spPr>
      </p:pic>
      <p:pic>
        <p:nvPicPr>
          <p:cNvPr id="1030" name="Picture 6" descr="C:\Docs\5 CHRIS - CLIENTES - PROYs\SANDOZ\FarmaCoach\FarmaCoach-Fotos\imagesCA4308U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21341">
            <a:off x="3196238" y="1885916"/>
            <a:ext cx="955653" cy="1433478"/>
          </a:xfrm>
          <a:prstGeom prst="ellipse">
            <a:avLst/>
          </a:prstGeom>
          <a:noFill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78721" y="7336369"/>
            <a:ext cx="946623" cy="777877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</p:pic>
      <p:pic>
        <p:nvPicPr>
          <p:cNvPr id="1032" name="Picture 8" descr="C:\Docs\5 CHRIS - CLIENTES - PROYs\SANDOZ\FarmaCoach\FarmaCoach-Fotos\content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5616" y="5255651"/>
            <a:ext cx="1114581" cy="849477"/>
          </a:xfrm>
          <a:prstGeom prst="ellipse">
            <a:avLst/>
          </a:prstGeom>
          <a:noFill/>
        </p:spPr>
      </p:pic>
      <p:pic>
        <p:nvPicPr>
          <p:cNvPr id="5" name="Picture 2" descr="C:\Docs\5 CHRIS - CLIENTES - PROYs\SANDOZ\FarmaCoach\FarmaCoach-Fotos\abuela-contenta_art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43317" y="5241362"/>
            <a:ext cx="981627" cy="1079790"/>
          </a:xfrm>
          <a:prstGeom prst="ellipse">
            <a:avLst/>
          </a:prstGeom>
          <a:noFill/>
        </p:spPr>
      </p:pic>
      <p:pic>
        <p:nvPicPr>
          <p:cNvPr id="9" name="Picture 3" descr="C:\Docs\5 CHRIS - CLIENTES - PROYs\SANDOZ\FarmaCoach\FarmaCoach-Fotos\abuelo content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0688" y="1712640"/>
            <a:ext cx="1472668" cy="1040116"/>
          </a:xfrm>
          <a:prstGeom prst="ellipse">
            <a:avLst/>
          </a:prstGeom>
          <a:noFill/>
        </p:spPr>
      </p:pic>
      <p:sp>
        <p:nvSpPr>
          <p:cNvPr id="25" name="24 CuadroTexto"/>
          <p:cNvSpPr txBox="1"/>
          <p:nvPr/>
        </p:nvSpPr>
        <p:spPr>
          <a:xfrm>
            <a:off x="980728" y="9315871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chemeClr val="bg1"/>
                </a:solidFill>
                <a:latin typeface="Arial Black" pitchFamily="34" charset="0"/>
              </a:rPr>
              <a:t>¡ Gracias por tu atención  !</a:t>
            </a:r>
            <a:endParaRPr lang="es-ES" sz="2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" name="19 Llamada rectangular redondeada"/>
          <p:cNvSpPr/>
          <p:nvPr/>
        </p:nvSpPr>
        <p:spPr>
          <a:xfrm>
            <a:off x="620688" y="736848"/>
            <a:ext cx="2304256" cy="817245"/>
          </a:xfrm>
          <a:prstGeom prst="wedgeRoundRectCallout">
            <a:avLst>
              <a:gd name="adj1" fmla="val 6595"/>
              <a:gd name="adj2" fmla="val 67452"/>
              <a:gd name="adj3" fmla="val 16667"/>
            </a:avLst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400" dirty="0" smtClean="0">
                <a:solidFill>
                  <a:schemeClr val="bg1"/>
                </a:solidFill>
              </a:rPr>
              <a:t>Gracias por tratarme como una persona, no de manera rutinaria e impersonal </a:t>
            </a:r>
          </a:p>
        </p:txBody>
      </p:sp>
      <p:sp>
        <p:nvSpPr>
          <p:cNvPr id="22" name="21 Llamada rectangular redondeada"/>
          <p:cNvSpPr/>
          <p:nvPr/>
        </p:nvSpPr>
        <p:spPr>
          <a:xfrm>
            <a:off x="116632" y="6105128"/>
            <a:ext cx="1916832" cy="817245"/>
          </a:xfrm>
          <a:prstGeom prst="wedgeRoundRectCallout">
            <a:avLst>
              <a:gd name="adj1" fmla="val 45909"/>
              <a:gd name="adj2" fmla="val -66100"/>
              <a:gd name="adj3" fmla="val 16667"/>
            </a:avLst>
          </a:prstGeom>
          <a:solidFill>
            <a:srgbClr val="0080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" sz="1400" dirty="0" smtClean="0">
                <a:solidFill>
                  <a:schemeClr val="bg1"/>
                </a:solidFill>
              </a:rPr>
              <a:t>Gracias por </a:t>
            </a:r>
            <a:r>
              <a:rPr lang="es-ES" sz="1400" dirty="0">
                <a:solidFill>
                  <a:schemeClr val="bg1"/>
                </a:solidFill>
              </a:rPr>
              <a:t>tener</a:t>
            </a:r>
            <a:r>
              <a:rPr lang="es-ES" sz="1400" dirty="0" smtClean="0">
                <a:solidFill>
                  <a:schemeClr val="bg1"/>
                </a:solidFill>
              </a:rPr>
              <a:t> paciencia en las cosas que no entiendo </a:t>
            </a:r>
          </a:p>
        </p:txBody>
      </p:sp>
      <p:sp>
        <p:nvSpPr>
          <p:cNvPr id="23" name="22 Llamada rectangular redondeada"/>
          <p:cNvSpPr/>
          <p:nvPr/>
        </p:nvSpPr>
        <p:spPr>
          <a:xfrm>
            <a:off x="4797152" y="2000673"/>
            <a:ext cx="1944216" cy="817245"/>
          </a:xfrm>
          <a:prstGeom prst="wedgeRoundRectCallout">
            <a:avLst>
              <a:gd name="adj1" fmla="val -70979"/>
              <a:gd name="adj2" fmla="val 16760"/>
              <a:gd name="adj3" fmla="val 16667"/>
            </a:avLst>
          </a:prstGeom>
          <a:solidFill>
            <a:srgbClr val="0080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" sz="1400" dirty="0" smtClean="0">
                <a:solidFill>
                  <a:schemeClr val="bg1"/>
                </a:solidFill>
              </a:rPr>
              <a:t>Gracias por prestarme atención, mientras </a:t>
            </a:r>
            <a:r>
              <a:rPr lang="es-ES" sz="1400" b="1" dirty="0" smtClean="0">
                <a:solidFill>
                  <a:schemeClr val="bg1"/>
                </a:solidFill>
              </a:rPr>
              <a:t>espero</a:t>
            </a:r>
            <a:endParaRPr lang="es-ES" sz="1400" dirty="0" smtClean="0">
              <a:solidFill>
                <a:schemeClr val="bg1"/>
              </a:solidFill>
            </a:endParaRPr>
          </a:p>
        </p:txBody>
      </p:sp>
      <p:sp>
        <p:nvSpPr>
          <p:cNvPr id="24" name="23 Llamada rectangular redondeada"/>
          <p:cNvSpPr/>
          <p:nvPr/>
        </p:nvSpPr>
        <p:spPr>
          <a:xfrm>
            <a:off x="3284984" y="5169024"/>
            <a:ext cx="1584176" cy="817245"/>
          </a:xfrm>
          <a:prstGeom prst="wedgeRoundRectCallout">
            <a:avLst>
              <a:gd name="adj1" fmla="val 60600"/>
              <a:gd name="adj2" fmla="val -9271"/>
              <a:gd name="adj3" fmla="val 16667"/>
            </a:avLst>
          </a:prstGeom>
          <a:solidFill>
            <a:srgbClr val="0080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400" dirty="0" smtClean="0">
                <a:solidFill>
                  <a:schemeClr val="bg1"/>
                </a:solidFill>
              </a:rPr>
              <a:t>Me gusta cuando me llamas por mi nombre </a:t>
            </a:r>
          </a:p>
        </p:txBody>
      </p:sp>
      <p:sp>
        <p:nvSpPr>
          <p:cNvPr id="29" name="28 Llamada rectangular redondeada"/>
          <p:cNvSpPr/>
          <p:nvPr/>
        </p:nvSpPr>
        <p:spPr>
          <a:xfrm>
            <a:off x="188640" y="4448944"/>
            <a:ext cx="1728192" cy="1055608"/>
          </a:xfrm>
          <a:prstGeom prst="wedgeRoundRectCallout">
            <a:avLst>
              <a:gd name="adj1" fmla="val 56602"/>
              <a:gd name="adj2" fmla="val 34255"/>
              <a:gd name="adj3" fmla="val 16667"/>
            </a:avLst>
          </a:prstGeom>
          <a:solidFill>
            <a:srgbClr val="0080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" sz="1400" dirty="0" smtClean="0">
                <a:solidFill>
                  <a:schemeClr val="bg1"/>
                </a:solidFill>
              </a:rPr>
              <a:t>Me gusta cuando te esfuerzas por entenderme y me aceptas como soy </a:t>
            </a:r>
          </a:p>
        </p:txBody>
      </p:sp>
      <p:sp>
        <p:nvSpPr>
          <p:cNvPr id="30" name="29 Llamada rectangular redondeada"/>
          <p:cNvSpPr/>
          <p:nvPr/>
        </p:nvSpPr>
        <p:spPr>
          <a:xfrm>
            <a:off x="216024" y="3008784"/>
            <a:ext cx="1822512" cy="578882"/>
          </a:xfrm>
          <a:prstGeom prst="wedgeRoundRectCallout">
            <a:avLst>
              <a:gd name="adj1" fmla="val -689"/>
              <a:gd name="adj2" fmla="val -95307"/>
              <a:gd name="adj3" fmla="val 16667"/>
            </a:avLst>
          </a:prstGeom>
          <a:solidFill>
            <a:srgbClr val="0080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400" dirty="0" smtClean="0">
                <a:solidFill>
                  <a:schemeClr val="bg1"/>
                </a:solidFill>
              </a:rPr>
              <a:t>Me gusta verte bien vestido y en tu papel</a:t>
            </a:r>
          </a:p>
        </p:txBody>
      </p:sp>
      <p:sp>
        <p:nvSpPr>
          <p:cNvPr id="31" name="30 Llamada rectangular redondeada"/>
          <p:cNvSpPr/>
          <p:nvPr/>
        </p:nvSpPr>
        <p:spPr>
          <a:xfrm>
            <a:off x="2276872" y="3512840"/>
            <a:ext cx="2520280" cy="817245"/>
          </a:xfrm>
          <a:prstGeom prst="wedgeRoundRectCallout">
            <a:avLst>
              <a:gd name="adj1" fmla="val -3185"/>
              <a:gd name="adj2" fmla="val -67212"/>
              <a:gd name="adj3" fmla="val 16667"/>
            </a:avLst>
          </a:prstGeom>
          <a:solidFill>
            <a:srgbClr val="0080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" sz="1400" dirty="0" smtClean="0">
                <a:solidFill>
                  <a:schemeClr val="bg1"/>
                </a:solidFill>
              </a:rPr>
              <a:t>Me gusta cuando te preocupas más por mis </a:t>
            </a:r>
            <a:r>
              <a:rPr lang="es-ES" sz="1400" b="1" dirty="0" smtClean="0">
                <a:solidFill>
                  <a:schemeClr val="bg1"/>
                </a:solidFill>
              </a:rPr>
              <a:t>necesidades</a:t>
            </a:r>
            <a:r>
              <a:rPr lang="es-ES" sz="1400" dirty="0" smtClean="0">
                <a:solidFill>
                  <a:schemeClr val="bg1"/>
                </a:solidFill>
              </a:rPr>
              <a:t> que por tus  productos</a:t>
            </a:r>
          </a:p>
        </p:txBody>
      </p:sp>
      <p:sp>
        <p:nvSpPr>
          <p:cNvPr id="32" name="31 Llamada rectangular redondeada"/>
          <p:cNvSpPr/>
          <p:nvPr/>
        </p:nvSpPr>
        <p:spPr>
          <a:xfrm>
            <a:off x="3356992" y="776536"/>
            <a:ext cx="3240360" cy="817245"/>
          </a:xfrm>
          <a:prstGeom prst="wedgeRoundRectCallout">
            <a:avLst>
              <a:gd name="adj1" fmla="val -33884"/>
              <a:gd name="adj2" fmla="val 91508"/>
              <a:gd name="adj3" fmla="val 16667"/>
            </a:avLst>
          </a:prstGeom>
          <a:solidFill>
            <a:srgbClr val="008000"/>
          </a:solidFill>
          <a:ln>
            <a:noFill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400" dirty="0" smtClean="0">
                <a:solidFill>
                  <a:schemeClr val="bg1"/>
                </a:solidFill>
              </a:rPr>
              <a:t>Gracias por hacerme sentir acogido con tu saludo, por sonreírme y mirarme a los ojos </a:t>
            </a:r>
          </a:p>
        </p:txBody>
      </p:sp>
      <p:sp>
        <p:nvSpPr>
          <p:cNvPr id="21" name="20 Llamada rectangular redondeada"/>
          <p:cNvSpPr/>
          <p:nvPr/>
        </p:nvSpPr>
        <p:spPr>
          <a:xfrm>
            <a:off x="332656" y="7257256"/>
            <a:ext cx="2232248" cy="1293971"/>
          </a:xfrm>
          <a:prstGeom prst="wedgeRoundRectCallout">
            <a:avLst>
              <a:gd name="adj1" fmla="val 67598"/>
              <a:gd name="adj2" fmla="val -3667"/>
              <a:gd name="adj3" fmla="val 16667"/>
            </a:avLst>
          </a:prstGeom>
          <a:solidFill>
            <a:srgbClr val="008000"/>
          </a:solidFill>
          <a:ln w="127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" sz="1400" dirty="0" smtClean="0">
                <a:solidFill>
                  <a:schemeClr val="bg1"/>
                </a:solidFill>
              </a:rPr>
              <a:t>Gracias por tus palabras amables al </a:t>
            </a:r>
            <a:r>
              <a:rPr lang="es-ES" sz="1400" b="1" dirty="0" smtClean="0">
                <a:solidFill>
                  <a:schemeClr val="bg1"/>
                </a:solidFill>
              </a:rPr>
              <a:t>despedirme. </a:t>
            </a:r>
            <a:r>
              <a:rPr lang="es-ES" sz="1400" dirty="0" smtClean="0">
                <a:solidFill>
                  <a:schemeClr val="bg1"/>
                </a:solidFill>
              </a:rPr>
              <a:t>Me gusta ver que a cada persona le dedicas </a:t>
            </a:r>
            <a:r>
              <a:rPr lang="es-ES" sz="1400" b="1" dirty="0" smtClean="0">
                <a:solidFill>
                  <a:schemeClr val="bg1"/>
                </a:solidFill>
              </a:rPr>
              <a:t>un saludo diferente </a:t>
            </a:r>
          </a:p>
        </p:txBody>
      </p:sp>
      <p:sp>
        <p:nvSpPr>
          <p:cNvPr id="26" name="25 Llamada rectangular redondeada"/>
          <p:cNvSpPr/>
          <p:nvPr/>
        </p:nvSpPr>
        <p:spPr>
          <a:xfrm>
            <a:off x="5142875" y="4040321"/>
            <a:ext cx="1548172" cy="817245"/>
          </a:xfrm>
          <a:prstGeom prst="wedgeRoundRectCallout">
            <a:avLst>
              <a:gd name="adj1" fmla="val -10288"/>
              <a:gd name="adj2" fmla="val 78817"/>
              <a:gd name="adj3" fmla="val 16667"/>
            </a:avLst>
          </a:prstGeom>
          <a:solidFill>
            <a:srgbClr val="0080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" sz="1400" dirty="0" smtClean="0">
                <a:solidFill>
                  <a:schemeClr val="bg1"/>
                </a:solidFill>
              </a:rPr>
              <a:t>Déjame  disfrutar de tu </a:t>
            </a:r>
            <a:r>
              <a:rPr lang="es-ES" sz="1400" b="1" dirty="0" smtClean="0">
                <a:solidFill>
                  <a:schemeClr val="bg1"/>
                </a:solidFill>
              </a:rPr>
              <a:t>actitud positiva. Gracias</a:t>
            </a:r>
            <a:endParaRPr lang="es-ES" sz="1400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7" name="36 Llamada rectangular redondeada"/>
          <p:cNvSpPr/>
          <p:nvPr/>
        </p:nvSpPr>
        <p:spPr>
          <a:xfrm>
            <a:off x="2996952" y="6395333"/>
            <a:ext cx="2354141" cy="1055608"/>
          </a:xfrm>
          <a:prstGeom prst="wedgeRoundRectCallout">
            <a:avLst>
              <a:gd name="adj1" fmla="val 60508"/>
              <a:gd name="adj2" fmla="val 40084"/>
              <a:gd name="adj3" fmla="val 16667"/>
            </a:avLst>
          </a:prstGeom>
          <a:solidFill>
            <a:srgbClr val="0080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" sz="1400" dirty="0" smtClean="0">
                <a:solidFill>
                  <a:schemeClr val="bg1"/>
                </a:solidFill>
              </a:rPr>
              <a:t>Me anima el ver cómo muestras respeto por tus compañeros y por tu empresa  </a:t>
            </a:r>
          </a:p>
        </p:txBody>
      </p:sp>
      <p:pic>
        <p:nvPicPr>
          <p:cNvPr id="35" name="Imagen 5" descr="Retail-logo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3256" y="8731683"/>
            <a:ext cx="792088" cy="397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17" descr="O:\MARKETING\LOGOTIPS\LOGO 02 RGB sin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53" b="27554"/>
          <a:stretch>
            <a:fillRect/>
          </a:stretch>
        </p:blipFill>
        <p:spPr bwMode="auto">
          <a:xfrm>
            <a:off x="5661248" y="9217635"/>
            <a:ext cx="936105" cy="257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uadroTexto 10"/>
          <p:cNvSpPr txBox="1"/>
          <p:nvPr/>
        </p:nvSpPr>
        <p:spPr>
          <a:xfrm>
            <a:off x="5445224" y="9417496"/>
            <a:ext cx="1340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>
                <a:solidFill>
                  <a:schemeClr val="bg1"/>
                </a:solidFill>
                <a:hlinkClick r:id="rId10"/>
              </a:rPr>
              <a:t>Jaime.llado@dalecarnegie.es</a:t>
            </a:r>
            <a:endParaRPr lang="en-GB" sz="600" dirty="0" smtClean="0">
              <a:solidFill>
                <a:schemeClr val="bg1"/>
              </a:solidFill>
            </a:endParaRPr>
          </a:p>
          <a:p>
            <a:pPr algn="ctr"/>
            <a:r>
              <a:rPr lang="en-GB" sz="600" dirty="0" smtClean="0">
                <a:solidFill>
                  <a:schemeClr val="bg1"/>
                </a:solidFill>
              </a:rPr>
              <a:t>Tel : +34 935 175 792</a:t>
            </a:r>
          </a:p>
          <a:p>
            <a:pPr algn="ctr"/>
            <a:r>
              <a:rPr lang="en-GB" sz="600" dirty="0" err="1" smtClean="0">
                <a:solidFill>
                  <a:schemeClr val="bg1"/>
                </a:solidFill>
              </a:rPr>
              <a:t>Dirección</a:t>
            </a:r>
            <a:r>
              <a:rPr lang="en-GB" sz="600" dirty="0" smtClean="0">
                <a:solidFill>
                  <a:schemeClr val="bg1"/>
                </a:solidFill>
              </a:rPr>
              <a:t> y </a:t>
            </a:r>
            <a:r>
              <a:rPr lang="en-GB" sz="600" dirty="0" err="1" smtClean="0">
                <a:solidFill>
                  <a:schemeClr val="bg1"/>
                </a:solidFill>
              </a:rPr>
              <a:t>coordinación</a:t>
            </a:r>
            <a:r>
              <a:rPr lang="en-GB" sz="600" dirty="0" smtClean="0">
                <a:solidFill>
                  <a:schemeClr val="bg1"/>
                </a:solidFill>
              </a:rPr>
              <a:t> </a:t>
            </a:r>
            <a:r>
              <a:rPr lang="en-GB" sz="600" dirty="0" err="1" smtClean="0">
                <a:solidFill>
                  <a:schemeClr val="bg1"/>
                </a:solidFill>
              </a:rPr>
              <a:t>operativa</a:t>
            </a:r>
            <a:r>
              <a:rPr lang="en-GB" sz="600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GB" sz="600" dirty="0">
                <a:solidFill>
                  <a:schemeClr val="bg1"/>
                </a:solidFill>
              </a:rPr>
              <a:t>P</a:t>
            </a:r>
            <a:r>
              <a:rPr lang="en-GB" sz="600" dirty="0" smtClean="0">
                <a:solidFill>
                  <a:schemeClr val="bg1"/>
                </a:solidFill>
              </a:rPr>
              <a:t>eople </a:t>
            </a:r>
            <a:r>
              <a:rPr lang="en-GB" sz="600" dirty="0">
                <a:solidFill>
                  <a:schemeClr val="bg1"/>
                </a:solidFill>
              </a:rPr>
              <a:t>S</a:t>
            </a:r>
            <a:r>
              <a:rPr lang="en-GB" sz="600" dirty="0" smtClean="0">
                <a:solidFill>
                  <a:schemeClr val="bg1"/>
                </a:solidFill>
              </a:rPr>
              <a:t>olutions </a:t>
            </a:r>
            <a:r>
              <a:rPr lang="en-GB" sz="600" dirty="0">
                <a:solidFill>
                  <a:schemeClr val="bg1"/>
                </a:solidFill>
              </a:rPr>
              <a:t>C</a:t>
            </a:r>
            <a:r>
              <a:rPr lang="en-GB" sz="600" dirty="0" smtClean="0">
                <a:solidFill>
                  <a:schemeClr val="bg1"/>
                </a:solidFill>
              </a:rPr>
              <a:t>onsulting SL</a:t>
            </a:r>
            <a:endParaRPr lang="en-GB" sz="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162</Words>
  <Application>Microsoft Office PowerPoint</Application>
  <PresentationFormat>A4 (210 x 297 mm)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FARMACOUCH</cp:lastModifiedBy>
  <cp:revision>55</cp:revision>
  <dcterms:created xsi:type="dcterms:W3CDTF">2011-05-19T06:47:16Z</dcterms:created>
  <dcterms:modified xsi:type="dcterms:W3CDTF">2012-11-12T10:10:01Z</dcterms:modified>
</cp:coreProperties>
</file>